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11" r:id="rId3"/>
    <p:sldId id="315" r:id="rId4"/>
    <p:sldId id="316" r:id="rId5"/>
    <p:sldId id="295" r:id="rId6"/>
    <p:sldId id="290" r:id="rId7"/>
    <p:sldId id="294" r:id="rId8"/>
    <p:sldId id="296" r:id="rId9"/>
    <p:sldId id="291" r:id="rId10"/>
    <p:sldId id="292" r:id="rId11"/>
    <p:sldId id="293" r:id="rId12"/>
    <p:sldId id="297" r:id="rId13"/>
    <p:sldId id="298" r:id="rId14"/>
    <p:sldId id="314" r:id="rId15"/>
    <p:sldId id="313" r:id="rId16"/>
    <p:sldId id="312" r:id="rId17"/>
    <p:sldId id="281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E12B292-E6AC-4BF0-993C-D4D60BE0FF9A}">
          <p14:sldIdLst>
            <p14:sldId id="256"/>
            <p14:sldId id="311"/>
            <p14:sldId id="315"/>
            <p14:sldId id="316"/>
            <p14:sldId id="295"/>
          </p14:sldIdLst>
        </p14:section>
        <p14:section name="Caso &quot;real&quot;" id="{7AAB1E9F-31A7-4FC9-B92C-9BA889FB4F09}">
          <p14:sldIdLst>
            <p14:sldId id="290"/>
            <p14:sldId id="294"/>
            <p14:sldId id="296"/>
          </p14:sldIdLst>
        </p14:section>
        <p14:section name="CosmosDB" id="{2379B34A-D1BB-4B18-A2F9-DD3CB22BCAF6}">
          <p14:sldIdLst>
            <p14:sldId id="291"/>
          </p14:sldIdLst>
        </p14:section>
        <p14:section name="Blob Storage" id="{D423440E-09C9-4437-A7C5-56452966671A}">
          <p14:sldIdLst>
            <p14:sldId id="292"/>
          </p14:sldIdLst>
        </p14:section>
        <p14:section name="Logic App" id="{A25C4A8A-2A08-4483-A599-716EA0AA2C0F}">
          <p14:sldIdLst>
            <p14:sldId id="293"/>
          </p14:sldIdLst>
        </p14:section>
        <p14:section name="Event Grid" id="{73A5156F-86C4-4251-90D5-F7BFA8144709}">
          <p14:sldIdLst>
            <p14:sldId id="297"/>
          </p14:sldIdLst>
        </p14:section>
        <p14:section name="Azure Functions" id="{8093ED9F-76F6-4F43-A4FC-084B3CA76572}">
          <p14:sldIdLst>
            <p14:sldId id="298"/>
          </p14:sldIdLst>
        </p14:section>
        <p14:section name="Demo" id="{BF590AAC-2C9C-4E5C-B1B8-75C7DB0D015F}">
          <p14:sldIdLst>
            <p14:sldId id="314"/>
            <p14:sldId id="313"/>
          </p14:sldIdLst>
        </p14:section>
        <p14:section name="Sección sin título" id="{1841A8E7-E741-44E2-887A-C3734155D813}">
          <p14:sldIdLst>
            <p14:sldId id="31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31C4F-21C7-44E5-8AA8-D679D4A726C2}" v="39" dt="2021-02-07T18:40:30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5" autoAdjust="0"/>
    <p:restoredTop sz="69140" autoAdjust="0"/>
  </p:normalViewPr>
  <p:slideViewPr>
    <p:cSldViewPr snapToGrid="0">
      <p:cViewPr varScale="1">
        <p:scale>
          <a:sx n="78" d="100"/>
          <a:sy n="78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01/03/2021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9622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5371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767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1954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1876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1956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16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01/03/2021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01/03/2021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01/03/2021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01/03/2021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8" y="4671367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01/03/2021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Ug_-aWU4O5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azure/cosmos-db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es.slideshare.net/adiazcan/sql-saturday-madrid-2019-data-model-with-azure-cosmos-d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>
            <a:off x="0" y="6512559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27/02/2021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¿Digitalizar tu asesoria?</a:t>
            </a:r>
          </a:p>
          <a:p>
            <a:pPr lvl="0">
              <a:defRPr/>
            </a:pP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Better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call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Saul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677912" y="5160078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Diego Zapico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641062" y="552728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Nothing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604212" y="5865836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@dzapic0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3" name="Imagen 2" descr="Hombre con barba y bigote&#10;&#10;Descripción generada automáticamente">
            <a:extLst>
              <a:ext uri="{FF2B5EF4-FFF2-40B4-BE49-F238E27FC236}">
                <a16:creationId xmlns:a16="http://schemas.microsoft.com/office/drawing/2014/main" id="{ADAE0F80-D020-458E-8CC6-D90228467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70" y="4749836"/>
            <a:ext cx="1554892" cy="15548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F49FC-CE0C-4C88-AB90-D6A37D0D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Storage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BC1B1515-42CB-4AA7-9F43-7E4E6E55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76" y="1174066"/>
            <a:ext cx="7822248" cy="5084462"/>
          </a:xfrm>
        </p:spPr>
      </p:pic>
    </p:spTree>
    <p:extLst>
      <p:ext uri="{BB962C8B-B14F-4D97-AF65-F5344CB8AC3E}">
        <p14:creationId xmlns:p14="http://schemas.microsoft.com/office/powerpoint/2010/main" val="402755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7D7F4-E780-4126-9D2C-A47E0F5E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Logic</a:t>
            </a:r>
            <a:r>
              <a:rPr lang="es-ES" dirty="0"/>
              <a:t> Apps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4F6A35-19A7-4A04-8BB1-B399BD8F5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Solución no-code</a:t>
            </a:r>
          </a:p>
          <a:p>
            <a:r>
              <a:rPr lang="es-ES" dirty="0" err="1"/>
              <a:t>Serverless</a:t>
            </a:r>
            <a:endParaRPr lang="es-ES" dirty="0"/>
          </a:p>
          <a:p>
            <a:r>
              <a:rPr lang="es-ES" dirty="0"/>
              <a:t>Creación de flujos de trabajo</a:t>
            </a:r>
          </a:p>
          <a:p>
            <a:r>
              <a:rPr lang="es-ES" dirty="0"/>
              <a:t>Desencadenador - Flujos - Procesos</a:t>
            </a:r>
          </a:p>
          <a:p>
            <a:r>
              <a:rPr lang="es-ES" dirty="0"/>
              <a:t>Ejecución Azure </a:t>
            </a:r>
            <a:r>
              <a:rPr lang="es-ES" dirty="0" err="1"/>
              <a:t>Functions</a:t>
            </a:r>
            <a:r>
              <a:rPr lang="es-ES" dirty="0"/>
              <a:t> o Código en línea (JS)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sz="2000" dirty="0"/>
              <a:t>“Super </a:t>
            </a:r>
            <a:r>
              <a:rPr lang="es-ES" sz="2000" dirty="0" err="1"/>
              <a:t>Logic</a:t>
            </a:r>
            <a:r>
              <a:rPr lang="es-ES" sz="2000" dirty="0"/>
              <a:t> App, No todo es Azure </a:t>
            </a:r>
            <a:r>
              <a:rPr lang="es-ES" sz="2000" dirty="0" err="1"/>
              <a:t>Functions</a:t>
            </a:r>
            <a:r>
              <a:rPr lang="es-ES" sz="2000" dirty="0"/>
              <a:t>” – Sergio Hernández - </a:t>
            </a:r>
            <a:r>
              <a:rPr lang="es-ES" sz="2000" dirty="0">
                <a:hlinkClick r:id="rId2"/>
              </a:rPr>
              <a:t>https://www.youtube.com/watch?v=Ug_-aWU4O5g</a:t>
            </a:r>
            <a:endParaRPr lang="es-ES" sz="2000" dirty="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5C5B77EE-F2BE-42AE-93FC-DFD5B253E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340" y="1478756"/>
            <a:ext cx="2738660" cy="143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0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4B36C-32AD-4060-A656-254FD05F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Grid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B3C757-ABCE-4295-A986-32418F408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 arquitecturas basadas en eventos</a:t>
            </a:r>
          </a:p>
          <a:p>
            <a:r>
              <a:rPr lang="es-ES" dirty="0"/>
              <a:t>Publicador -&gt; Subscriptor</a:t>
            </a:r>
          </a:p>
          <a:p>
            <a:r>
              <a:rPr lang="es-ES" dirty="0"/>
              <a:t>Permite usar filtros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Entrada: Blob</a:t>
            </a:r>
          </a:p>
          <a:p>
            <a:r>
              <a:rPr lang="es-ES" dirty="0"/>
              <a:t>Salida: Azure </a:t>
            </a:r>
            <a:r>
              <a:rPr lang="es-ES" dirty="0" err="1"/>
              <a:t>Function</a:t>
            </a:r>
            <a:endParaRPr lang="es-ES" dirty="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3BF9EF22-496C-44D3-911A-37FE7087A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2" r="20490"/>
          <a:stretch/>
        </p:blipFill>
        <p:spPr>
          <a:xfrm>
            <a:off x="9500461" y="1478756"/>
            <a:ext cx="2030278" cy="18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94E05-B657-44CF-9E50-BC005268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Functions</a:t>
            </a:r>
            <a:endParaRPr lang="es-ES" dirty="0"/>
          </a:p>
        </p:txBody>
      </p:sp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1DAC5BA9-76EB-470B-B50A-252363ADC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6" y="1298053"/>
            <a:ext cx="1852920" cy="185292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6EF87F-780C-4C64-9C03-E3D103C85E01}"/>
              </a:ext>
            </a:extLst>
          </p:cNvPr>
          <p:cNvSpPr txBox="1"/>
          <p:nvPr/>
        </p:nvSpPr>
        <p:spPr>
          <a:xfrm>
            <a:off x="704335" y="1421027"/>
            <a:ext cx="8439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Serverless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Basados en 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Encadenables</a:t>
            </a:r>
            <a:r>
              <a:rPr lang="es-ES" sz="2800" dirty="0"/>
              <a:t> y </a:t>
            </a:r>
            <a:r>
              <a:rPr lang="es-ES" sz="2800" dirty="0" err="1"/>
              <a:t>anidables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Integración sencilla en </a:t>
            </a:r>
            <a:r>
              <a:rPr lang="es-ES" sz="2800" dirty="0" err="1"/>
              <a:t>workflows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C# (Core), JavaScript (</a:t>
            </a:r>
            <a:r>
              <a:rPr lang="es-ES" sz="2800" dirty="0" err="1"/>
              <a:t>Node</a:t>
            </a:r>
            <a:r>
              <a:rPr lang="es-ES" sz="2800" dirty="0"/>
              <a:t>), Python y Java</a:t>
            </a:r>
          </a:p>
        </p:txBody>
      </p:sp>
    </p:spTree>
    <p:extLst>
      <p:ext uri="{BB962C8B-B14F-4D97-AF65-F5344CB8AC3E}">
        <p14:creationId xmlns:p14="http://schemas.microsoft.com/office/powerpoint/2010/main" val="261790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C227A-DB45-40DB-853B-CC8BA050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0DE0BBC-8316-45D4-9BCF-98601D2FB03D}"/>
              </a:ext>
            </a:extLst>
          </p:cNvPr>
          <p:cNvSpPr txBox="1"/>
          <p:nvPr/>
        </p:nvSpPr>
        <p:spPr>
          <a:xfrm>
            <a:off x="4894389" y="2875002"/>
            <a:ext cx="24032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4892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9D3B7-0EF6-4E0C-8574-CB563099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B22021-F752-4203-97BE-4236ADD0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Shhh</a:t>
            </a:r>
            <a:r>
              <a:rPr lang="es-ES" dirty="0"/>
              <a:t>: </a:t>
            </a:r>
            <a:r>
              <a:rPr lang="es-ES" dirty="0" err="1"/>
              <a:t>Secrets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stay</a:t>
            </a:r>
            <a:r>
              <a:rPr lang="es-ES" dirty="0"/>
              <a:t> </a:t>
            </a:r>
            <a:r>
              <a:rPr lang="es-ES" dirty="0" err="1"/>
              <a:t>secret</a:t>
            </a:r>
            <a:r>
              <a:rPr lang="es-ES" dirty="0"/>
              <a:t> – Carlos </a:t>
            </a:r>
            <a:r>
              <a:rPr lang="es-ES" dirty="0" err="1"/>
              <a:t>Mendible</a:t>
            </a:r>
            <a:r>
              <a:rPr lang="es-ES" dirty="0"/>
              <a:t> - https://www.youtube.com/watch?v=YBVOdyicH2Q&amp;list=PLbNXjE8OQW5waMf1tZC_8MMHYFlU8CePt&amp;index=6</a:t>
            </a:r>
          </a:p>
        </p:txBody>
      </p:sp>
    </p:spTree>
    <p:extLst>
      <p:ext uri="{BB962C8B-B14F-4D97-AF65-F5344CB8AC3E}">
        <p14:creationId xmlns:p14="http://schemas.microsoft.com/office/powerpoint/2010/main" val="422825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38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Thank´s</a:t>
            </a:r>
            <a:endParaRPr kumimoji="0" lang="en-US" sz="72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0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Diego Zapico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@dzapic0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6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5F7C0-C4DD-4FA9-98BB-1A8FC84E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Diego Zapico Ferreiro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C3573D-D552-4B53-94C0-D2826FE5BC75}"/>
              </a:ext>
            </a:extLst>
          </p:cNvPr>
          <p:cNvSpPr txBox="1"/>
          <p:nvPr/>
        </p:nvSpPr>
        <p:spPr>
          <a:xfrm>
            <a:off x="4227686" y="2163854"/>
            <a:ext cx="3801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Diego Zapico Ferreiro</a:t>
            </a:r>
          </a:p>
          <a:p>
            <a:r>
              <a:rPr lang="es-ES" sz="3200" dirty="0" err="1"/>
              <a:t>Nothing</a:t>
            </a:r>
            <a:endParaRPr lang="es-ES" sz="3200" dirty="0"/>
          </a:p>
          <a:p>
            <a:r>
              <a:rPr lang="es-ES" sz="3200" dirty="0"/>
              <a:t>@dzapic0</a:t>
            </a:r>
          </a:p>
        </p:txBody>
      </p:sp>
      <p:pic>
        <p:nvPicPr>
          <p:cNvPr id="7" name="Imagen 6" descr="Hombre con barba y bigote&#10;&#10;Descripción generada automáticamente">
            <a:extLst>
              <a:ext uri="{FF2B5EF4-FFF2-40B4-BE49-F238E27FC236}">
                <a16:creationId xmlns:a16="http://schemas.microsoft.com/office/drawing/2014/main" id="{FBB3D868-1CC6-4685-B2B6-F3AFCC297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59" y="2163854"/>
            <a:ext cx="2530292" cy="25302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E5EA3D-144D-4F0E-8403-9E9BE1914A72}"/>
              </a:ext>
            </a:extLst>
          </p:cNvPr>
          <p:cNvSpPr txBox="1"/>
          <p:nvPr/>
        </p:nvSpPr>
        <p:spPr>
          <a:xfrm>
            <a:off x="4227686" y="4370980"/>
            <a:ext cx="2268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Tech</a:t>
            </a:r>
            <a:r>
              <a:rPr lang="es-ES" dirty="0"/>
              <a:t> Club Asturias</a:t>
            </a:r>
          </a:p>
          <a:p>
            <a:r>
              <a:rPr lang="es-ES" dirty="0"/>
              <a:t>@tcasturias</a:t>
            </a:r>
          </a:p>
          <a:p>
            <a:r>
              <a:rPr lang="es-ES" dirty="0"/>
              <a:t>Próximo evento 3 de Marzo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BFE012-099A-4DE1-9ABE-1B5C4D5AB5E0}"/>
              </a:ext>
            </a:extLst>
          </p:cNvPr>
          <p:cNvSpPr txBox="1"/>
          <p:nvPr/>
        </p:nvSpPr>
        <p:spPr>
          <a:xfrm>
            <a:off x="6647936" y="4373581"/>
            <a:ext cx="2435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Canción:</a:t>
            </a:r>
          </a:p>
          <a:p>
            <a:r>
              <a:rPr lang="es-ES" dirty="0"/>
              <a:t>No somos tan cobardes </a:t>
            </a:r>
          </a:p>
          <a:p>
            <a:r>
              <a:rPr lang="es-ES" dirty="0"/>
              <a:t>de </a:t>
            </a:r>
            <a:r>
              <a:rPr lang="es-ES" dirty="0" err="1"/>
              <a:t>Morrigans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213BF7-F4F4-4BBB-8A0B-E9114E597A64}"/>
              </a:ext>
            </a:extLst>
          </p:cNvPr>
          <p:cNvSpPr txBox="1"/>
          <p:nvPr/>
        </p:nvSpPr>
        <p:spPr>
          <a:xfrm>
            <a:off x="9410809" y="4355311"/>
            <a:ext cx="232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Título PER</a:t>
            </a:r>
          </a:p>
          <a:p>
            <a:r>
              <a:rPr lang="es-ES" dirty="0"/>
              <a:t>Curso </a:t>
            </a:r>
            <a:r>
              <a:rPr lang="es-ES" dirty="0" err="1"/>
              <a:t>Admin</a:t>
            </a:r>
            <a:r>
              <a:rPr lang="es-ES" dirty="0"/>
              <a:t>. de fincas</a:t>
            </a:r>
          </a:p>
        </p:txBody>
      </p:sp>
    </p:spTree>
    <p:extLst>
      <p:ext uri="{BB962C8B-B14F-4D97-AF65-F5344CB8AC3E}">
        <p14:creationId xmlns:p14="http://schemas.microsoft.com/office/powerpoint/2010/main" val="130377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5F7C0-C4DD-4FA9-98BB-1A8FC84E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Diego Zapico Ferreiro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C3573D-D552-4B53-94C0-D2826FE5BC75}"/>
              </a:ext>
            </a:extLst>
          </p:cNvPr>
          <p:cNvSpPr txBox="1"/>
          <p:nvPr/>
        </p:nvSpPr>
        <p:spPr>
          <a:xfrm>
            <a:off x="4227686" y="2163854"/>
            <a:ext cx="3801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Diego Zapico Ferreiro</a:t>
            </a:r>
          </a:p>
          <a:p>
            <a:r>
              <a:rPr lang="es-ES" sz="3200" dirty="0" err="1"/>
              <a:t>Nothing</a:t>
            </a:r>
            <a:endParaRPr lang="es-ES" sz="3200" dirty="0"/>
          </a:p>
          <a:p>
            <a:r>
              <a:rPr lang="es-ES" sz="3200" dirty="0"/>
              <a:t>@dzapic0</a:t>
            </a:r>
          </a:p>
        </p:txBody>
      </p:sp>
      <p:pic>
        <p:nvPicPr>
          <p:cNvPr id="7" name="Imagen 6" descr="Hombre con barba y bigote&#10;&#10;Descripción generada automáticamente">
            <a:extLst>
              <a:ext uri="{FF2B5EF4-FFF2-40B4-BE49-F238E27FC236}">
                <a16:creationId xmlns:a16="http://schemas.microsoft.com/office/drawing/2014/main" id="{FBB3D868-1CC6-4685-B2B6-F3AFCC297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59" y="2163854"/>
            <a:ext cx="2530292" cy="25302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E5EA3D-144D-4F0E-8403-9E9BE1914A72}"/>
              </a:ext>
            </a:extLst>
          </p:cNvPr>
          <p:cNvSpPr txBox="1"/>
          <p:nvPr/>
        </p:nvSpPr>
        <p:spPr>
          <a:xfrm>
            <a:off x="4227686" y="4370980"/>
            <a:ext cx="2268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Tech</a:t>
            </a:r>
            <a:r>
              <a:rPr lang="es-ES" dirty="0"/>
              <a:t> Club Asturias</a:t>
            </a:r>
          </a:p>
          <a:p>
            <a:r>
              <a:rPr lang="es-ES" dirty="0"/>
              <a:t>@tcasturias</a:t>
            </a:r>
          </a:p>
          <a:p>
            <a:r>
              <a:rPr lang="es-ES" dirty="0"/>
              <a:t>Próximo evento 3 de Marzo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BFE012-099A-4DE1-9ABE-1B5C4D5AB5E0}"/>
              </a:ext>
            </a:extLst>
          </p:cNvPr>
          <p:cNvSpPr txBox="1"/>
          <p:nvPr/>
        </p:nvSpPr>
        <p:spPr>
          <a:xfrm>
            <a:off x="6647936" y="4373581"/>
            <a:ext cx="2435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Canción:</a:t>
            </a:r>
          </a:p>
          <a:p>
            <a:r>
              <a:rPr lang="es-ES" dirty="0"/>
              <a:t>No somos tan cobardes </a:t>
            </a:r>
          </a:p>
          <a:p>
            <a:r>
              <a:rPr lang="es-ES" dirty="0"/>
              <a:t>de </a:t>
            </a:r>
            <a:r>
              <a:rPr lang="es-ES" dirty="0" err="1"/>
              <a:t>Morrigans</a:t>
            </a:r>
            <a:endParaRPr lang="es-ES" dirty="0"/>
          </a:p>
        </p:txBody>
      </p:sp>
      <p:pic>
        <p:nvPicPr>
          <p:cNvPr id="8" name="Imagen 7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8DF7F859-4DFE-4267-B073-46C7CE31CD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r="16427"/>
          <a:stretch/>
        </p:blipFill>
        <p:spPr>
          <a:xfrm>
            <a:off x="1146918" y="2028227"/>
            <a:ext cx="2831373" cy="28015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4C9FC6F-E377-4BF8-98A7-A0D2D93C84DD}"/>
              </a:ext>
            </a:extLst>
          </p:cNvPr>
          <p:cNvSpPr txBox="1"/>
          <p:nvPr/>
        </p:nvSpPr>
        <p:spPr>
          <a:xfrm>
            <a:off x="9410809" y="4355311"/>
            <a:ext cx="232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Título PER</a:t>
            </a:r>
          </a:p>
          <a:p>
            <a:r>
              <a:rPr lang="es-ES" dirty="0"/>
              <a:t>Curso </a:t>
            </a:r>
            <a:r>
              <a:rPr lang="es-ES" dirty="0" err="1"/>
              <a:t>Admin</a:t>
            </a:r>
            <a:r>
              <a:rPr lang="es-ES" dirty="0"/>
              <a:t>. de fincas</a:t>
            </a:r>
          </a:p>
        </p:txBody>
      </p:sp>
    </p:spTree>
    <p:extLst>
      <p:ext uri="{BB962C8B-B14F-4D97-AF65-F5344CB8AC3E}">
        <p14:creationId xmlns:p14="http://schemas.microsoft.com/office/powerpoint/2010/main" val="252299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5F7C0-C4DD-4FA9-98BB-1A8FC84E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 Saul, </a:t>
            </a:r>
            <a:r>
              <a:rPr lang="es-ES" dirty="0" err="1"/>
              <a:t>without</a:t>
            </a:r>
            <a:r>
              <a:rPr lang="es-ES" dirty="0"/>
              <a:t> Saul</a:t>
            </a:r>
          </a:p>
        </p:txBody>
      </p:sp>
      <p:pic>
        <p:nvPicPr>
          <p:cNvPr id="5" name="Imagen 4" descr="Foto montaje de la cara de un hombre con lentes&#10;&#10;Descripción generada automáticamente con confianza media">
            <a:extLst>
              <a:ext uri="{FF2B5EF4-FFF2-40B4-BE49-F238E27FC236}">
                <a16:creationId xmlns:a16="http://schemas.microsoft.com/office/drawing/2014/main" id="{852E3E21-0E30-4C51-AEBF-E31D8543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60" y="2288260"/>
            <a:ext cx="2281479" cy="22814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9C3573D-D552-4B53-94C0-D2826FE5BC75}"/>
              </a:ext>
            </a:extLst>
          </p:cNvPr>
          <p:cNvSpPr txBox="1"/>
          <p:nvPr/>
        </p:nvSpPr>
        <p:spPr>
          <a:xfrm>
            <a:off x="4153546" y="2598002"/>
            <a:ext cx="4989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Sergio Parra Guerra</a:t>
            </a:r>
          </a:p>
          <a:p>
            <a:r>
              <a:rPr lang="es-ES" sz="2400" dirty="0" err="1"/>
              <a:t>Solutions</a:t>
            </a:r>
            <a:r>
              <a:rPr lang="es-ES" sz="2400" dirty="0"/>
              <a:t> Cloud </a:t>
            </a:r>
            <a:r>
              <a:rPr lang="es-ES" sz="2400" dirty="0" err="1"/>
              <a:t>Architect</a:t>
            </a:r>
            <a:r>
              <a:rPr lang="es-ES" sz="2400" dirty="0"/>
              <a:t> en Encamina</a:t>
            </a:r>
          </a:p>
          <a:p>
            <a:r>
              <a:rPr lang="es-ES" sz="2400" dirty="0"/>
              <a:t>@sparraguerra</a:t>
            </a:r>
          </a:p>
        </p:txBody>
      </p:sp>
    </p:spTree>
    <p:extLst>
      <p:ext uri="{BB962C8B-B14F-4D97-AF65-F5344CB8AC3E}">
        <p14:creationId xmlns:p14="http://schemas.microsoft.com/office/powerpoint/2010/main" val="47553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A3DF4-A252-43C4-A22F-FD3CFCD3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1026" name="Picture 2" descr="Introducción a Azure App Service – Web Apps – Jorge Serrano">
            <a:extLst>
              <a:ext uri="{FF2B5EF4-FFF2-40B4-BE49-F238E27FC236}">
                <a16:creationId xmlns:a16="http://schemas.microsoft.com/office/drawing/2014/main" id="{330B3FF3-00ED-4DDC-877D-349CE8B9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4" y="3031395"/>
            <a:ext cx="909434" cy="90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F738885-4ACB-4103-B408-182C81873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1" r="20216"/>
          <a:stretch/>
        </p:blipFill>
        <p:spPr>
          <a:xfrm>
            <a:off x="1496391" y="4654493"/>
            <a:ext cx="1061156" cy="1133508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CE767FA7-65C7-4014-AA6B-22E031E00C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r="19181"/>
          <a:stretch/>
        </p:blipFill>
        <p:spPr>
          <a:xfrm>
            <a:off x="7675687" y="4788601"/>
            <a:ext cx="1061156" cy="865292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41D44299-3A26-4E85-86A4-67ECF7E41D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2" r="14759"/>
          <a:stretch/>
        </p:blipFill>
        <p:spPr>
          <a:xfrm>
            <a:off x="5464270" y="1598315"/>
            <a:ext cx="1263460" cy="933866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A60651D3-36E9-49E6-A43D-626F684D0A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6" r="26981"/>
          <a:stretch/>
        </p:blipFill>
        <p:spPr>
          <a:xfrm>
            <a:off x="5565422" y="3019180"/>
            <a:ext cx="1061156" cy="933865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6BFD5575-04C4-4B3D-B2DD-1AD2C372E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18" y="3031893"/>
            <a:ext cx="909434" cy="909434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8436ACA2-7846-4A40-BD08-4A6A167046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r="14070"/>
          <a:stretch/>
        </p:blipFill>
        <p:spPr>
          <a:xfrm>
            <a:off x="3979712" y="4833364"/>
            <a:ext cx="1061156" cy="775767"/>
          </a:xfrm>
          <a:prstGeom prst="rect">
            <a:avLst/>
          </a:prstGeom>
        </p:spPr>
      </p:pic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552D489-0F2D-4C23-9B4F-8EFA497BDD2B}"/>
              </a:ext>
            </a:extLst>
          </p:cNvPr>
          <p:cNvCxnSpPr>
            <a:stCxn id="1026" idx="0"/>
            <a:endCxn id="9" idx="1"/>
          </p:cNvCxnSpPr>
          <p:nvPr/>
        </p:nvCxnSpPr>
        <p:spPr>
          <a:xfrm rot="5400000" flipH="1" flipV="1">
            <a:off x="3842527" y="1409653"/>
            <a:ext cx="966147" cy="227733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E2FDFF9B-8428-4DDB-99CE-E7372168FF51}"/>
              </a:ext>
            </a:extLst>
          </p:cNvPr>
          <p:cNvCxnSpPr>
            <a:stCxn id="1026" idx="3"/>
            <a:endCxn id="11" idx="1"/>
          </p:cNvCxnSpPr>
          <p:nvPr/>
        </p:nvCxnSpPr>
        <p:spPr>
          <a:xfrm>
            <a:off x="3641648" y="3486112"/>
            <a:ext cx="192377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44831E94-DFC8-4AFE-BB17-BA7A99C732AA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2557547" y="5221247"/>
            <a:ext cx="142216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1EEC10EE-DD46-4A7D-B157-13993BC4D0D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040868" y="3879432"/>
            <a:ext cx="781286" cy="13418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E1B48BD1-3173-4017-9A5B-06187E05A044}"/>
              </a:ext>
            </a:extLst>
          </p:cNvPr>
          <p:cNvCxnSpPr>
            <a:stCxn id="7" idx="3"/>
            <a:endCxn id="13" idx="2"/>
          </p:cNvCxnSpPr>
          <p:nvPr/>
        </p:nvCxnSpPr>
        <p:spPr>
          <a:xfrm flipV="1">
            <a:off x="8736843" y="3941327"/>
            <a:ext cx="1142892" cy="12799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6" name="Conector: angular 1045">
            <a:extLst>
              <a:ext uri="{FF2B5EF4-FFF2-40B4-BE49-F238E27FC236}">
                <a16:creationId xmlns:a16="http://schemas.microsoft.com/office/drawing/2014/main" id="{80C6A5A7-AA8C-4DAA-A8C6-135AF636805C}"/>
              </a:ext>
            </a:extLst>
          </p:cNvPr>
          <p:cNvCxnSpPr>
            <a:stCxn id="9" idx="3"/>
            <a:endCxn id="13" idx="0"/>
          </p:cNvCxnSpPr>
          <p:nvPr/>
        </p:nvCxnSpPr>
        <p:spPr>
          <a:xfrm>
            <a:off x="6727730" y="2065248"/>
            <a:ext cx="3152005" cy="96664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3" name="Conector: angular 1052">
            <a:extLst>
              <a:ext uri="{FF2B5EF4-FFF2-40B4-BE49-F238E27FC236}">
                <a16:creationId xmlns:a16="http://schemas.microsoft.com/office/drawing/2014/main" id="{0BD5B5DE-E000-4719-B60A-95FDB602F072}"/>
              </a:ext>
            </a:extLst>
          </p:cNvPr>
          <p:cNvCxnSpPr>
            <a:cxnSpLocks/>
            <a:stCxn id="11" idx="2"/>
            <a:endCxn id="7" idx="1"/>
          </p:cNvCxnSpPr>
          <p:nvPr/>
        </p:nvCxnSpPr>
        <p:spPr>
          <a:xfrm rot="16200000" flipH="1">
            <a:off x="6251742" y="3797302"/>
            <a:ext cx="1268202" cy="157968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1" name="Conector: angular 1070">
            <a:extLst>
              <a:ext uri="{FF2B5EF4-FFF2-40B4-BE49-F238E27FC236}">
                <a16:creationId xmlns:a16="http://schemas.microsoft.com/office/drawing/2014/main" id="{7675F781-6444-4262-A9F3-1A8B7AD0E5EC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626578" y="3486113"/>
            <a:ext cx="2798440" cy="49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73" name="Imagen 1072" descr="Icono&#10;&#10;Descripción generada automáticamente">
            <a:extLst>
              <a:ext uri="{FF2B5EF4-FFF2-40B4-BE49-F238E27FC236}">
                <a16:creationId xmlns:a16="http://schemas.microsoft.com/office/drawing/2014/main" id="{14EE49AB-E5AA-42B8-A332-5BBBB4329C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627" y="3002789"/>
            <a:ext cx="966645" cy="966645"/>
          </a:xfrm>
          <a:prstGeom prst="rect">
            <a:avLst/>
          </a:prstGeom>
        </p:spPr>
      </p:pic>
      <p:cxnSp>
        <p:nvCxnSpPr>
          <p:cNvPr id="1075" name="Conector: angular 1074">
            <a:extLst>
              <a:ext uri="{FF2B5EF4-FFF2-40B4-BE49-F238E27FC236}">
                <a16:creationId xmlns:a16="http://schemas.microsoft.com/office/drawing/2014/main" id="{6D9BAA80-DF95-4AD8-965E-88BB7896CB92}"/>
              </a:ext>
            </a:extLst>
          </p:cNvPr>
          <p:cNvCxnSpPr>
            <a:stCxn id="13" idx="3"/>
            <a:endCxn id="1073" idx="1"/>
          </p:cNvCxnSpPr>
          <p:nvPr/>
        </p:nvCxnSpPr>
        <p:spPr>
          <a:xfrm flipV="1">
            <a:off x="10334452" y="3486112"/>
            <a:ext cx="688175" cy="49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23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A3DF4-A252-43C4-A22F-FD3CFCD3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1026" name="Picture 2" descr="Introducción a Azure App Service – Web Apps – Jorge Serrano">
            <a:extLst>
              <a:ext uri="{FF2B5EF4-FFF2-40B4-BE49-F238E27FC236}">
                <a16:creationId xmlns:a16="http://schemas.microsoft.com/office/drawing/2014/main" id="{330B3FF3-00ED-4DDC-877D-349CE8B9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14" y="3031395"/>
            <a:ext cx="909434" cy="90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F738885-4ACB-4103-B408-182C81873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1" r="20216"/>
          <a:stretch/>
        </p:blipFill>
        <p:spPr>
          <a:xfrm>
            <a:off x="1496391" y="4654493"/>
            <a:ext cx="1061156" cy="1133508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CE767FA7-65C7-4014-AA6B-22E031E00C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r="19181"/>
          <a:stretch/>
        </p:blipFill>
        <p:spPr>
          <a:xfrm>
            <a:off x="7675687" y="4788601"/>
            <a:ext cx="1061156" cy="865292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41D44299-3A26-4E85-86A4-67ECF7E41D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2" r="14759"/>
          <a:stretch/>
        </p:blipFill>
        <p:spPr>
          <a:xfrm>
            <a:off x="5464270" y="1598315"/>
            <a:ext cx="1263460" cy="933866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A60651D3-36E9-49E6-A43D-626F684D0A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6" r="26981"/>
          <a:stretch/>
        </p:blipFill>
        <p:spPr>
          <a:xfrm>
            <a:off x="5565422" y="3019180"/>
            <a:ext cx="1061156" cy="933865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6BFD5575-04C4-4B3D-B2DD-1AD2C372E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18" y="3031893"/>
            <a:ext cx="909434" cy="909434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8436ACA2-7846-4A40-BD08-4A6A167046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r="14070"/>
          <a:stretch/>
        </p:blipFill>
        <p:spPr>
          <a:xfrm>
            <a:off x="3979712" y="4833364"/>
            <a:ext cx="1061156" cy="775767"/>
          </a:xfrm>
          <a:prstGeom prst="rect">
            <a:avLst/>
          </a:prstGeom>
        </p:spPr>
      </p:pic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552D489-0F2D-4C23-9B4F-8EFA497BDD2B}"/>
              </a:ext>
            </a:extLst>
          </p:cNvPr>
          <p:cNvCxnSpPr>
            <a:stCxn id="1026" idx="0"/>
            <a:endCxn id="9" idx="1"/>
          </p:cNvCxnSpPr>
          <p:nvPr/>
        </p:nvCxnSpPr>
        <p:spPr>
          <a:xfrm rot="5400000" flipH="1" flipV="1">
            <a:off x="3842527" y="1409653"/>
            <a:ext cx="966147" cy="227733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E2FDFF9B-8428-4DDB-99CE-E7372168FF51}"/>
              </a:ext>
            </a:extLst>
          </p:cNvPr>
          <p:cNvCxnSpPr>
            <a:stCxn id="1026" idx="3"/>
            <a:endCxn id="11" idx="1"/>
          </p:cNvCxnSpPr>
          <p:nvPr/>
        </p:nvCxnSpPr>
        <p:spPr>
          <a:xfrm>
            <a:off x="3641648" y="3486112"/>
            <a:ext cx="192377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44831E94-DFC8-4AFE-BB17-BA7A99C732AA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2557547" y="5221247"/>
            <a:ext cx="142216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1EEC10EE-DD46-4A7D-B157-13993BC4D0D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040868" y="3879432"/>
            <a:ext cx="781286" cy="13418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E1B48BD1-3173-4017-9A5B-06187E05A044}"/>
              </a:ext>
            </a:extLst>
          </p:cNvPr>
          <p:cNvCxnSpPr>
            <a:stCxn id="7" idx="3"/>
            <a:endCxn id="13" idx="2"/>
          </p:cNvCxnSpPr>
          <p:nvPr/>
        </p:nvCxnSpPr>
        <p:spPr>
          <a:xfrm flipV="1">
            <a:off x="8736843" y="3941327"/>
            <a:ext cx="1142892" cy="12799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6" name="Conector: angular 1045">
            <a:extLst>
              <a:ext uri="{FF2B5EF4-FFF2-40B4-BE49-F238E27FC236}">
                <a16:creationId xmlns:a16="http://schemas.microsoft.com/office/drawing/2014/main" id="{80C6A5A7-AA8C-4DAA-A8C6-135AF636805C}"/>
              </a:ext>
            </a:extLst>
          </p:cNvPr>
          <p:cNvCxnSpPr>
            <a:stCxn id="9" idx="3"/>
            <a:endCxn id="13" idx="0"/>
          </p:cNvCxnSpPr>
          <p:nvPr/>
        </p:nvCxnSpPr>
        <p:spPr>
          <a:xfrm>
            <a:off x="6727730" y="2065248"/>
            <a:ext cx="3152005" cy="96664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3" name="Conector: angular 1052">
            <a:extLst>
              <a:ext uri="{FF2B5EF4-FFF2-40B4-BE49-F238E27FC236}">
                <a16:creationId xmlns:a16="http://schemas.microsoft.com/office/drawing/2014/main" id="{0BD5B5DE-E000-4719-B60A-95FDB602F072}"/>
              </a:ext>
            </a:extLst>
          </p:cNvPr>
          <p:cNvCxnSpPr>
            <a:cxnSpLocks/>
            <a:stCxn id="11" idx="2"/>
            <a:endCxn id="7" idx="1"/>
          </p:cNvCxnSpPr>
          <p:nvPr/>
        </p:nvCxnSpPr>
        <p:spPr>
          <a:xfrm rot="16200000" flipH="1">
            <a:off x="6251742" y="3797302"/>
            <a:ext cx="1268202" cy="157968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1" name="Conector: angular 1070">
            <a:extLst>
              <a:ext uri="{FF2B5EF4-FFF2-40B4-BE49-F238E27FC236}">
                <a16:creationId xmlns:a16="http://schemas.microsoft.com/office/drawing/2014/main" id="{7675F781-6444-4262-A9F3-1A8B7AD0E5EC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626578" y="3486113"/>
            <a:ext cx="2798440" cy="49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4E2A37EA-FB52-467D-B1B7-42ED53110C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5781" t="1266"/>
          <a:stretch/>
        </p:blipFill>
        <p:spPr>
          <a:xfrm rot="1623177">
            <a:off x="206320" y="3249552"/>
            <a:ext cx="3365874" cy="32919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279CC710-5B64-4CC8-B845-2C4EB73F5C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627" y="3002789"/>
            <a:ext cx="966645" cy="966645"/>
          </a:xfrm>
          <a:prstGeom prst="rect">
            <a:avLst/>
          </a:prstGeom>
        </p:spPr>
      </p:pic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C997E458-580C-415E-BDF7-BE735718C7E9}"/>
              </a:ext>
            </a:extLst>
          </p:cNvPr>
          <p:cNvCxnSpPr>
            <a:stCxn id="13" idx="3"/>
            <a:endCxn id="23" idx="1"/>
          </p:cNvCxnSpPr>
          <p:nvPr/>
        </p:nvCxnSpPr>
        <p:spPr>
          <a:xfrm flipV="1">
            <a:off x="10334452" y="3486112"/>
            <a:ext cx="688175" cy="49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7885A-37F6-4EA3-9410-82BB0711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Mucho más…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5E6EEB2-093C-4009-9235-DA0124BD2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1196"/>
            <a:ext cx="1269841" cy="126984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08E876EC-3B32-4A84-BE8D-529D45F37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5" r="31228"/>
          <a:stretch/>
        </p:blipFill>
        <p:spPr>
          <a:xfrm>
            <a:off x="838200" y="3039753"/>
            <a:ext cx="1259577" cy="1269841"/>
          </a:xfrm>
          <a:prstGeom prst="rect">
            <a:avLst/>
          </a:prstGeom>
        </p:spPr>
      </p:pic>
      <p:pic>
        <p:nvPicPr>
          <p:cNvPr id="2050" name="Picture 2" descr="Azure App Configuration: Configuración centralizada de aplicaciones">
            <a:extLst>
              <a:ext uri="{FF2B5EF4-FFF2-40B4-BE49-F238E27FC236}">
                <a16:creationId xmlns:a16="http://schemas.microsoft.com/office/drawing/2014/main" id="{7750145B-2F45-44FB-9676-4CF323904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3" y="4448310"/>
            <a:ext cx="1259578" cy="125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83C9D007-7AC7-4A59-8E9A-17BC09C6E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56" y="2901037"/>
            <a:ext cx="1259577" cy="125957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1F4AFD4-C742-4BE2-B46B-DA47C6D719FC}"/>
              </a:ext>
            </a:extLst>
          </p:cNvPr>
          <p:cNvSpPr txBox="1"/>
          <p:nvPr/>
        </p:nvSpPr>
        <p:spPr>
          <a:xfrm>
            <a:off x="2447397" y="1973728"/>
            <a:ext cx="389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Azure Active </a:t>
            </a:r>
            <a:r>
              <a:rPr lang="es-ES" sz="3200" dirty="0" err="1"/>
              <a:t>Directory</a:t>
            </a:r>
            <a:endParaRPr lang="es-ES" sz="32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27CB8D9-66A7-4E2F-8F75-E87993F0FC75}"/>
              </a:ext>
            </a:extLst>
          </p:cNvPr>
          <p:cNvSpPr txBox="1"/>
          <p:nvPr/>
        </p:nvSpPr>
        <p:spPr>
          <a:xfrm>
            <a:off x="2442265" y="3238437"/>
            <a:ext cx="2773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Azure Key </a:t>
            </a:r>
            <a:r>
              <a:rPr lang="es-ES" sz="3200" dirty="0" err="1"/>
              <a:t>Vault</a:t>
            </a:r>
            <a:endParaRPr lang="es-ES" sz="32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C21942-64AA-4A3D-B819-AB6BCED35A48}"/>
              </a:ext>
            </a:extLst>
          </p:cNvPr>
          <p:cNvSpPr txBox="1"/>
          <p:nvPr/>
        </p:nvSpPr>
        <p:spPr>
          <a:xfrm>
            <a:off x="2442265" y="4782912"/>
            <a:ext cx="426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Azure App </a:t>
            </a:r>
            <a:r>
              <a:rPr lang="es-ES" sz="3200" dirty="0" err="1"/>
              <a:t>Configuration</a:t>
            </a:r>
            <a:endParaRPr lang="es-ES" sz="3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D99A304-3225-4B02-AEE8-7B24E4FA106B}"/>
              </a:ext>
            </a:extLst>
          </p:cNvPr>
          <p:cNvSpPr txBox="1"/>
          <p:nvPr/>
        </p:nvSpPr>
        <p:spPr>
          <a:xfrm>
            <a:off x="7842301" y="3136612"/>
            <a:ext cx="3445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/>
              <a:t>Application</a:t>
            </a:r>
            <a:r>
              <a:rPr lang="es-ES" sz="3200" dirty="0"/>
              <a:t> </a:t>
            </a:r>
            <a:r>
              <a:rPr lang="es-ES" sz="3200" dirty="0" err="1"/>
              <a:t>Insights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82132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72CA9-7A08-4733-A089-423B7B4F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CosmosDB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034691-DB48-4F04-8AC6-C5D5B2CD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NoSQL</a:t>
            </a:r>
          </a:p>
          <a:p>
            <a:r>
              <a:rPr lang="es-ES" dirty="0"/>
              <a:t>API Nativa, MongoDB, </a:t>
            </a:r>
            <a:r>
              <a:rPr lang="es-ES" dirty="0" err="1"/>
              <a:t>Cassandra</a:t>
            </a:r>
            <a:r>
              <a:rPr lang="es-ES" dirty="0"/>
              <a:t>, </a:t>
            </a:r>
            <a:r>
              <a:rPr lang="es-ES" dirty="0" err="1"/>
              <a:t>Gremlin</a:t>
            </a:r>
            <a:r>
              <a:rPr lang="es-ES" dirty="0"/>
              <a:t> y Table</a:t>
            </a:r>
          </a:p>
          <a:p>
            <a:r>
              <a:rPr lang="es-ES" dirty="0"/>
              <a:t>Id - </a:t>
            </a:r>
            <a:r>
              <a:rPr lang="es-ES" dirty="0" err="1"/>
              <a:t>PartitionKey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Doc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https://docs.microsoft.com/es-es/azure/cosmos-db/</a:t>
            </a:r>
            <a:endParaRPr lang="es-ES" dirty="0"/>
          </a:p>
          <a:p>
            <a:r>
              <a:rPr lang="es-ES" dirty="0"/>
              <a:t>Alberto Díaz: </a:t>
            </a:r>
            <a:r>
              <a:rPr lang="es-ES" dirty="0">
                <a:hlinkClick r:id="rId4"/>
              </a:rPr>
              <a:t>https://es.slideshare.net/adiazcan/sql-saturday-madrid-2019-data-model-with-azure-cosmos-db</a:t>
            </a:r>
            <a:endParaRPr lang="es-E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2FD33CA5-7C59-44D3-B5BB-C064851849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2" r="14759"/>
          <a:stretch/>
        </p:blipFill>
        <p:spPr>
          <a:xfrm>
            <a:off x="8718914" y="1300671"/>
            <a:ext cx="3184476" cy="23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5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7826</TotalTime>
  <Words>331</Words>
  <Application>Microsoft Office PowerPoint</Application>
  <PresentationFormat>Panorámica</PresentationFormat>
  <Paragraphs>105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Presentación de PowerPoint</vt:lpstr>
      <vt:lpstr>Presentación de PowerPoint</vt:lpstr>
      <vt:lpstr>Diego Zapico Ferreiro</vt:lpstr>
      <vt:lpstr>Diego Zapico Ferreiro</vt:lpstr>
      <vt:lpstr>Better call Saul, without Saul</vt:lpstr>
      <vt:lpstr>Arquitectura</vt:lpstr>
      <vt:lpstr>Arquitectura</vt:lpstr>
      <vt:lpstr>Mucho más…</vt:lpstr>
      <vt:lpstr>CosmosDB</vt:lpstr>
      <vt:lpstr>Azure Storage</vt:lpstr>
      <vt:lpstr>Azure Logic Apps</vt:lpstr>
      <vt:lpstr>Event Grid</vt:lpstr>
      <vt:lpstr>Azure Functions</vt:lpstr>
      <vt:lpstr>Presentación de PowerPoint</vt:lpstr>
      <vt:lpstr>Recursos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Diego Zapico Ferreiro</cp:lastModifiedBy>
  <cp:revision>50</cp:revision>
  <dcterms:created xsi:type="dcterms:W3CDTF">2018-11-16T16:29:33Z</dcterms:created>
  <dcterms:modified xsi:type="dcterms:W3CDTF">2021-03-01T09:39:53Z</dcterms:modified>
</cp:coreProperties>
</file>